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38" r:id="rId2"/>
    <p:sldId id="265" r:id="rId3"/>
    <p:sldId id="329" r:id="rId4"/>
    <p:sldId id="330" r:id="rId5"/>
    <p:sldId id="331" r:id="rId6"/>
    <p:sldId id="333" r:id="rId7"/>
    <p:sldId id="260" r:id="rId8"/>
    <p:sldId id="277" r:id="rId9"/>
    <p:sldId id="278" r:id="rId10"/>
    <p:sldId id="332" r:id="rId11"/>
    <p:sldId id="262" r:id="rId12"/>
    <p:sldId id="335" r:id="rId13"/>
    <p:sldId id="337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D4EF-2B85-2648-851B-6FB4DCC97521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5F86-3C29-D54E-86DD-C17C7FF6F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5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E9AE-6690-4DAF-A1EE-A1319970E3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1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6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1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094D-7ED8-254A-B2BE-F777926E6C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7E3E-3FC7-8B4F-B65E-8CF34C641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Про  </a:t>
            </a:r>
            <a:r>
              <a:rPr lang="ru-RU" sz="3600" dirty="0" err="1"/>
              <a:t>Кігалійску</a:t>
            </a:r>
            <a:r>
              <a:rPr lang="ru-RU" sz="3600" dirty="0"/>
              <a:t> поправку  до </a:t>
            </a:r>
            <a:r>
              <a:rPr lang="ru-RU" sz="3600" dirty="0" err="1"/>
              <a:t>Монреальського</a:t>
            </a:r>
            <a:r>
              <a:rPr lang="ru-RU" sz="3600" dirty="0"/>
              <a:t> протоколу про </a:t>
            </a:r>
            <a:r>
              <a:rPr lang="ru-RU" sz="3600" dirty="0" err="1"/>
              <a:t>речовини</a:t>
            </a:r>
            <a:r>
              <a:rPr lang="en-US" sz="3600" dirty="0"/>
              <a:t>,</a:t>
            </a:r>
            <a:r>
              <a:rPr lang="ru-RU" sz="3600" dirty="0"/>
              <a:t>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руйнують</a:t>
            </a:r>
            <a:r>
              <a:rPr lang="ru-RU" sz="3600" dirty="0"/>
              <a:t> </a:t>
            </a:r>
            <a:r>
              <a:rPr lang="ru-RU" sz="3600" dirty="0" err="1"/>
              <a:t>озоновий</a:t>
            </a:r>
            <a:r>
              <a:rPr lang="ru-RU" sz="3600" dirty="0"/>
              <a:t> шар</a:t>
            </a:r>
          </a:p>
          <a:p>
            <a:endParaRPr lang="en-US" sz="3600" dirty="0"/>
          </a:p>
          <a:p>
            <a:pPr marL="0" indent="0">
              <a:buNone/>
            </a:pPr>
            <a:endParaRPr lang="ru-RU" sz="3600" dirty="0"/>
          </a:p>
          <a:p>
            <a:r>
              <a:rPr lang="uk-UA" sz="2600" i="1" dirty="0"/>
              <a:t>Анатолій Гамера, Експерт </a:t>
            </a:r>
            <a:r>
              <a:rPr lang="ru-RU" sz="2600"/>
              <a:t>Проекту  </a:t>
            </a:r>
            <a:r>
              <a:rPr lang="ru-RU" sz="2600" dirty="0"/>
              <a:t>ПРООН/ГЕФ</a:t>
            </a:r>
            <a:r>
              <a:rPr lang="en-US" sz="2600" dirty="0"/>
              <a:t> </a:t>
            </a:r>
            <a:r>
              <a:rPr lang="uk-UA" sz="2600" i="1" dirty="0"/>
              <a:t>«Початкова реалізація прискореного вилучення з обігу ГХФВ у регіоні КПЕ»</a:t>
            </a:r>
            <a:endParaRPr lang="ru-RU" sz="2600" dirty="0"/>
          </a:p>
          <a:p>
            <a:endParaRPr lang="ru-RU" sz="3600" dirty="0"/>
          </a:p>
          <a:p>
            <a:r>
              <a:rPr lang="uk-UA" sz="3600" i="1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185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2835DF5-5EA8-854F-B519-947F1EEE5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6450" y="-410966"/>
            <a:ext cx="10417995" cy="7962472"/>
          </a:xfrm>
        </p:spPr>
      </p:pic>
    </p:spTree>
    <p:extLst>
      <p:ext uri="{BB962C8B-B14F-4D97-AF65-F5344CB8AC3E}">
        <p14:creationId xmlns:p14="http://schemas.microsoft.com/office/powerpoint/2010/main" val="13525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Попередня</a:t>
            </a:r>
            <a:r>
              <a:rPr lang="ru-RU" sz="2800" dirty="0"/>
              <a:t> </a:t>
            </a:r>
            <a:r>
              <a:rPr lang="ru-RU" sz="2800" dirty="0" err="1"/>
              <a:t>оц</a:t>
            </a:r>
            <a:r>
              <a:rPr lang="en-US" sz="2800" dirty="0" err="1"/>
              <a:t>i</a:t>
            </a:r>
            <a:r>
              <a:rPr lang="ru-RU" sz="2800" dirty="0" err="1"/>
              <a:t>нка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9062"/>
            <a:ext cx="8229600" cy="5037102"/>
          </a:xfrm>
        </p:spPr>
        <p:txBody>
          <a:bodyPr>
            <a:noAutofit/>
          </a:bodyPr>
          <a:lstStyle/>
          <a:p>
            <a:r>
              <a:rPr lang="ru-RU" sz="1600" dirty="0" err="1"/>
              <a:t>Речовини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регульовані</a:t>
            </a:r>
            <a:r>
              <a:rPr lang="ru-RU" sz="1600" dirty="0"/>
              <a:t> </a:t>
            </a:r>
            <a:r>
              <a:rPr lang="ru-RU" sz="1600" dirty="0" err="1"/>
              <a:t>Кігалійской</a:t>
            </a:r>
            <a:r>
              <a:rPr lang="ru-RU" sz="1600" dirty="0"/>
              <a:t> </a:t>
            </a:r>
            <a:r>
              <a:rPr lang="ru-RU" sz="1600" dirty="0" err="1"/>
              <a:t>поправкою</a:t>
            </a:r>
            <a:r>
              <a:rPr lang="ru-RU" sz="1600" dirty="0"/>
              <a:t> до </a:t>
            </a:r>
            <a:r>
              <a:rPr lang="ru-RU" sz="1600" dirty="0" err="1"/>
              <a:t>Монреальського</a:t>
            </a:r>
            <a:r>
              <a:rPr lang="ru-RU" sz="1600" dirty="0"/>
              <a:t> протоколу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імпортуються</a:t>
            </a:r>
            <a:r>
              <a:rPr lang="ru-RU" sz="1600" dirty="0"/>
              <a:t> в </a:t>
            </a:r>
            <a:r>
              <a:rPr lang="ru-RU" sz="1600" dirty="0" err="1"/>
              <a:t>Україну</a:t>
            </a:r>
            <a:r>
              <a:rPr lang="ru-RU" sz="1600" dirty="0"/>
              <a:t> за кодами УКЗД 2063399000 і 3824780000</a:t>
            </a:r>
            <a:r>
              <a:rPr lang="en-US" sz="1600" dirty="0"/>
              <a:t> </a:t>
            </a:r>
            <a:r>
              <a:rPr lang="uk-UA" sz="1600" dirty="0"/>
              <a:t>відповідно</a:t>
            </a:r>
            <a:r>
              <a:rPr lang="ru-RU" sz="1600" dirty="0"/>
              <a:t>.</a:t>
            </a:r>
          </a:p>
          <a:p>
            <a:r>
              <a:rPr lang="ru-RU" sz="1600" dirty="0"/>
              <a:t>За кодом </a:t>
            </a:r>
            <a:r>
              <a:rPr lang="ru-RU" sz="1600" dirty="0" err="1"/>
              <a:t>ввозяться</a:t>
            </a:r>
            <a:r>
              <a:rPr lang="ru-RU" sz="1600" dirty="0"/>
              <a:t> 2063399000 </a:t>
            </a:r>
            <a:r>
              <a:rPr lang="ru-RU" sz="1600" dirty="0" err="1"/>
              <a:t>хімічні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ГФВ (ГФВ</a:t>
            </a:r>
            <a:r>
              <a:rPr lang="en-US" sz="1600" dirty="0"/>
              <a:t>- 134a, </a:t>
            </a:r>
            <a:r>
              <a:rPr lang="ru-RU" sz="1600" dirty="0"/>
              <a:t>ГФВ</a:t>
            </a:r>
            <a:r>
              <a:rPr lang="en-US" sz="1600" dirty="0"/>
              <a:t>- 32, </a:t>
            </a:r>
            <a:r>
              <a:rPr lang="ru-RU" sz="1600" dirty="0"/>
              <a:t>ГФВ</a:t>
            </a:r>
            <a:r>
              <a:rPr lang="en-US" sz="1600" dirty="0"/>
              <a:t> -152a, </a:t>
            </a:r>
            <a:r>
              <a:rPr lang="ru-RU" sz="1600" dirty="0"/>
              <a:t>ГФВ</a:t>
            </a:r>
            <a:r>
              <a:rPr lang="en-US" sz="1600" dirty="0"/>
              <a:t> 245fa, </a:t>
            </a:r>
            <a:r>
              <a:rPr lang="ru-RU" sz="1600" dirty="0"/>
              <a:t>ГФВ</a:t>
            </a:r>
            <a:r>
              <a:rPr lang="en-US" sz="1600" dirty="0"/>
              <a:t>- 227ea).</a:t>
            </a:r>
          </a:p>
          <a:p>
            <a:r>
              <a:rPr lang="ru-RU" sz="1600" dirty="0"/>
              <a:t>За кодом 3824780000 </a:t>
            </a:r>
            <a:r>
              <a:rPr lang="ru-RU" sz="1600" dirty="0" err="1"/>
              <a:t>ввозяться</a:t>
            </a:r>
            <a:r>
              <a:rPr lang="ru-RU" sz="1600" dirty="0"/>
              <a:t> </a:t>
            </a:r>
            <a:r>
              <a:rPr lang="ru-RU" sz="1600" dirty="0" err="1"/>
              <a:t>суміші</a:t>
            </a:r>
            <a:r>
              <a:rPr lang="ru-RU" sz="1600" dirty="0"/>
              <a:t> ГФВ (ГФВ </a:t>
            </a:r>
            <a:r>
              <a:rPr lang="en-US" sz="1600" dirty="0"/>
              <a:t>-507A, </a:t>
            </a:r>
            <a:r>
              <a:rPr lang="ru-RU" sz="1600" dirty="0"/>
              <a:t>ГФВ </a:t>
            </a:r>
            <a:r>
              <a:rPr lang="en-US" sz="1600" dirty="0"/>
              <a:t>-404A, </a:t>
            </a:r>
            <a:r>
              <a:rPr lang="ru-RU" sz="1600" dirty="0"/>
              <a:t>ГФВ </a:t>
            </a:r>
            <a:r>
              <a:rPr lang="en-US" sz="1600" dirty="0"/>
              <a:t>-410 A</a:t>
            </a:r>
            <a:r>
              <a:rPr lang="ru-RU" sz="1600" dirty="0"/>
              <a:t> ГФВ </a:t>
            </a:r>
            <a:r>
              <a:rPr lang="en-US" sz="1600" dirty="0"/>
              <a:t>-407c, </a:t>
            </a:r>
            <a:r>
              <a:rPr lang="en-US" sz="1600" dirty="0" err="1"/>
              <a:t>Solkane</a:t>
            </a:r>
            <a:r>
              <a:rPr lang="en-US" sz="1600" dirty="0"/>
              <a:t> </a:t>
            </a:r>
            <a:r>
              <a:rPr lang="ru-RU" sz="1600" dirty="0"/>
              <a:t>ГФВ</a:t>
            </a:r>
            <a:r>
              <a:rPr lang="en-US" sz="1600" dirty="0"/>
              <a:t> -227ea / </a:t>
            </a:r>
            <a:r>
              <a:rPr lang="ru-RU" sz="1600" dirty="0"/>
              <a:t>ГФВ</a:t>
            </a:r>
            <a:r>
              <a:rPr lang="en-US" sz="1600" dirty="0"/>
              <a:t>- 365mfc).</a:t>
            </a:r>
            <a:r>
              <a:rPr lang="ru-RU" sz="1600" dirty="0"/>
              <a:t>.</a:t>
            </a:r>
          </a:p>
          <a:p>
            <a:r>
              <a:rPr lang="ru-RU" sz="1600" dirty="0"/>
              <a:t>Представлений </a:t>
            </a:r>
            <a:r>
              <a:rPr lang="ru-RU" sz="1600" dirty="0" err="1"/>
              <a:t>матеріал</a:t>
            </a:r>
            <a:r>
              <a:rPr lang="ru-RU" sz="1600" dirty="0"/>
              <a:t> </a:t>
            </a:r>
            <a:r>
              <a:rPr lang="ru-RU" sz="1600" dirty="0" err="1"/>
              <a:t>заснований</a:t>
            </a:r>
            <a:r>
              <a:rPr lang="ru-RU" sz="1600" dirty="0"/>
              <a:t> на </a:t>
            </a:r>
            <a:r>
              <a:rPr lang="ru-RU" sz="1600" dirty="0" err="1"/>
              <a:t>польових</a:t>
            </a:r>
            <a:r>
              <a:rPr lang="ru-RU" sz="1600" dirty="0"/>
              <a:t> </a:t>
            </a:r>
            <a:r>
              <a:rPr lang="ru-RU" sz="1600" dirty="0" err="1"/>
              <a:t>дослідженнях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залученням</a:t>
            </a:r>
            <a:r>
              <a:rPr lang="ru-RU" sz="1600" dirty="0"/>
              <a:t> </a:t>
            </a:r>
            <a:r>
              <a:rPr lang="ru-RU" sz="1600" dirty="0" err="1"/>
              <a:t>імпортерів</a:t>
            </a:r>
            <a:r>
              <a:rPr lang="en-US" sz="1600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сервісних</a:t>
            </a:r>
            <a:r>
              <a:rPr lang="ru-RU" sz="1600" dirty="0"/>
              <a:t> </a:t>
            </a:r>
            <a:r>
              <a:rPr lang="ru-RU" sz="1600" dirty="0" err="1"/>
              <a:t>компаній</a:t>
            </a:r>
            <a:r>
              <a:rPr lang="ru-RU" sz="1600" dirty="0"/>
              <a:t>, </a:t>
            </a:r>
            <a:r>
              <a:rPr lang="ru-RU" sz="1600" dirty="0" err="1"/>
              <a:t>експертів</a:t>
            </a:r>
            <a:r>
              <a:rPr lang="ru-RU" sz="1600" dirty="0"/>
              <a:t> в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холодильної</a:t>
            </a:r>
            <a:r>
              <a:rPr lang="ru-RU" sz="1600" dirty="0"/>
              <a:t> </a:t>
            </a:r>
            <a:r>
              <a:rPr lang="ru-RU" sz="1600" dirty="0" err="1"/>
              <a:t>техніки</a:t>
            </a:r>
            <a:r>
              <a:rPr lang="ru-RU" sz="1600" dirty="0"/>
              <a:t> і </a:t>
            </a:r>
            <a:r>
              <a:rPr lang="ru-RU" sz="1600" dirty="0" err="1"/>
              <a:t>інформаційної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</a:t>
            </a:r>
            <a:r>
              <a:rPr lang="ru-RU" sz="1600" dirty="0" err="1"/>
              <a:t>промислових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Дані</a:t>
            </a:r>
            <a:r>
              <a:rPr lang="ru-RU" sz="1600" dirty="0"/>
              <a:t> </a:t>
            </a:r>
            <a:r>
              <a:rPr lang="ru-RU" sz="1600" dirty="0" err="1"/>
              <a:t>носять</a:t>
            </a:r>
            <a:r>
              <a:rPr lang="ru-RU" sz="1600" dirty="0"/>
              <a:t> </a:t>
            </a:r>
            <a:r>
              <a:rPr lang="ru-RU" sz="1600" dirty="0" err="1"/>
              <a:t>попередній</a:t>
            </a:r>
            <a:r>
              <a:rPr lang="ru-RU" sz="1600" dirty="0"/>
              <a:t> </a:t>
            </a:r>
            <a:r>
              <a:rPr lang="ru-RU" sz="1600" dirty="0" err="1"/>
              <a:t>оціночний</a:t>
            </a:r>
            <a:r>
              <a:rPr lang="ru-RU" sz="1600" dirty="0"/>
              <a:t> характер і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уточнюватися</a:t>
            </a:r>
            <a:r>
              <a:rPr lang="ru-RU" sz="1600" dirty="0"/>
              <a:t> в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повноцінного</a:t>
            </a:r>
            <a:r>
              <a:rPr lang="ru-RU" sz="1600" dirty="0"/>
              <a:t> </a:t>
            </a:r>
            <a:r>
              <a:rPr lang="ru-RU" sz="1600" dirty="0" err="1"/>
              <a:t>інвентаризаційного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на </a:t>
            </a:r>
            <a:r>
              <a:rPr lang="ru-RU" sz="1600" dirty="0" err="1"/>
              <a:t>базі</a:t>
            </a:r>
            <a:r>
              <a:rPr lang="ru-RU" sz="1600" dirty="0"/>
              <a:t> </a:t>
            </a:r>
            <a:r>
              <a:rPr lang="ru-RU" sz="1600" dirty="0" err="1"/>
              <a:t>узгоджених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зацікавленими</a:t>
            </a:r>
            <a:r>
              <a:rPr lang="ru-RU" sz="1600" dirty="0"/>
              <a:t> особами </a:t>
            </a:r>
            <a:r>
              <a:rPr lang="ru-RU" sz="1600" dirty="0" err="1"/>
              <a:t>опитувальних</a:t>
            </a:r>
            <a:r>
              <a:rPr lang="ru-RU" sz="1600" dirty="0"/>
              <a:t> </a:t>
            </a:r>
            <a:r>
              <a:rPr lang="ru-RU" sz="1600" dirty="0" err="1"/>
              <a:t>листів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ГФВ, </a:t>
            </a:r>
            <a:r>
              <a:rPr lang="ru-RU" sz="1600" dirty="0" err="1"/>
              <a:t>застосовуваних</a:t>
            </a:r>
            <a:r>
              <a:rPr lang="ru-RU" sz="1600" dirty="0"/>
              <a:t> в </a:t>
            </a:r>
            <a:r>
              <a:rPr lang="ru-RU" sz="1600" dirty="0" err="1"/>
              <a:t>секторі</a:t>
            </a:r>
            <a:r>
              <a:rPr lang="ru-RU" sz="1600" dirty="0"/>
              <a:t> </a:t>
            </a:r>
            <a:r>
              <a:rPr lang="ru-RU" sz="1600" dirty="0" err="1"/>
              <a:t>аерозолів</a:t>
            </a:r>
            <a:r>
              <a:rPr lang="ru-RU" sz="1600" dirty="0"/>
              <a:t>, становить за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 ринку величину порядку 50-60 </a:t>
            </a:r>
            <a:r>
              <a:rPr lang="ru-RU" sz="1600" dirty="0" err="1"/>
              <a:t>метричних</a:t>
            </a:r>
            <a:r>
              <a:rPr lang="ru-RU" sz="1600" dirty="0"/>
              <a:t> тонн.</a:t>
            </a:r>
          </a:p>
          <a:p>
            <a:r>
              <a:rPr lang="ru-RU" sz="1600" dirty="0"/>
              <a:t> 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ГФВ, </a:t>
            </a:r>
            <a:r>
              <a:rPr lang="ru-RU" sz="1600" dirty="0" err="1"/>
              <a:t>застосовуваних</a:t>
            </a:r>
            <a:r>
              <a:rPr lang="ru-RU" sz="1600" dirty="0"/>
              <a:t> в </a:t>
            </a:r>
            <a:r>
              <a:rPr lang="ru-RU" sz="1600" dirty="0" err="1"/>
              <a:t>секторі</a:t>
            </a:r>
            <a:r>
              <a:rPr lang="ru-RU" sz="1600" dirty="0"/>
              <a:t> </a:t>
            </a:r>
            <a:r>
              <a:rPr lang="ru-RU" sz="1600" dirty="0" err="1"/>
              <a:t>розчинників</a:t>
            </a:r>
            <a:r>
              <a:rPr lang="ru-RU" sz="1600" dirty="0"/>
              <a:t>, за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імпортерів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незначн</a:t>
            </a:r>
            <a:r>
              <a:rPr lang="en-US" sz="1600" dirty="0"/>
              <a:t>a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029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576F4-2F8A-884B-8850-99E291F0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Сектор </a:t>
            </a:r>
            <a:r>
              <a:rPr lang="ru-RU" sz="3600" dirty="0" err="1"/>
              <a:t>пожежогасіння</a:t>
            </a:r>
            <a:r>
              <a:rPr lang="ru-RU" sz="3600" dirty="0"/>
              <a:t> (</a:t>
            </a:r>
            <a:r>
              <a:rPr lang="uk-UA" sz="3600" dirty="0"/>
              <a:t>ГФВ-227ea</a:t>
            </a:r>
            <a:r>
              <a:rPr lang="en-US" sz="3600" dirty="0"/>
              <a:t>,</a:t>
            </a:r>
            <a:r>
              <a:rPr lang="ru-RU" dirty="0"/>
              <a:t> </a:t>
            </a:r>
            <a:r>
              <a:rPr lang="uk-UA" sz="3600" dirty="0"/>
              <a:t>ГФВ-125</a:t>
            </a:r>
            <a:r>
              <a:rPr lang="uk-UA" sz="3100" dirty="0"/>
              <a:t>)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E8F776-C60F-5E46-B959-8A9F8D8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err="1"/>
              <a:t>Хладони</a:t>
            </a:r>
            <a:r>
              <a:rPr lang="uk-UA" dirty="0"/>
              <a:t> 125 та 227еа займають біля 85% ринку систем газового пожежогасіння. Системи з </a:t>
            </a:r>
            <a:r>
              <a:rPr lang="uk-UA" dirty="0" err="1"/>
              <a:t>хладонами</a:t>
            </a:r>
            <a:r>
              <a:rPr lang="uk-UA" dirty="0"/>
              <a:t> 125 захищають обладнання на всіх атомних електростанціях в Україні. Більше 90% серверних та депозитаріїв банківських установ захищаються </a:t>
            </a:r>
            <a:r>
              <a:rPr lang="uk-UA" dirty="0" err="1"/>
              <a:t>хладонами</a:t>
            </a:r>
            <a:r>
              <a:rPr lang="uk-UA" dirty="0"/>
              <a:t> 125 або 227еа. Більшість державних архівів захищаються системами з вищезгаданими вогнегасними речовинами. Частка комерційних об’єктів (серверні) в загальному обсязі складає не більше 25%.</a:t>
            </a:r>
            <a:endParaRPr lang="ru-RU" dirty="0"/>
          </a:p>
          <a:p>
            <a:r>
              <a:rPr lang="uk-UA" dirty="0"/>
              <a:t>Обмеження використання вогнегасних </a:t>
            </a:r>
            <a:r>
              <a:rPr lang="uk-UA" dirty="0" err="1"/>
              <a:t>хладонів</a:t>
            </a:r>
            <a:r>
              <a:rPr lang="uk-UA" dirty="0"/>
              <a:t> призведе або до величезних бюджетних витрат на заміну систем, або, при відсутності фінансування,  до відсутності можливості підтримувати безпеку критично важливих об’єктів в працездатному стані.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2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8CE35B-5EC7-8940-BC45-AA2B264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 «Х» настав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3DF26C-955A-8E47-AEB5-945AEF76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528"/>
            <a:ext cx="8229600" cy="55583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     </a:t>
            </a:r>
            <a:r>
              <a:rPr lang="ru-RU" sz="7200" dirty="0"/>
              <a:t>В </a:t>
            </a:r>
            <a:r>
              <a:rPr lang="ru-RU" sz="7200" dirty="0" err="1"/>
              <a:t>доповіді</a:t>
            </a:r>
            <a:r>
              <a:rPr lang="ru-RU" sz="7200" dirty="0"/>
              <a:t>, яка </a:t>
            </a:r>
            <a:r>
              <a:rPr lang="ru-RU" sz="7200" dirty="0" err="1"/>
              <a:t>підготовлена</a:t>
            </a:r>
            <a:r>
              <a:rPr lang="ru-RU" sz="7200" dirty="0"/>
              <a:t> </a:t>
            </a:r>
            <a:r>
              <a:rPr lang="ru-RU" sz="7200" dirty="0" err="1"/>
              <a:t>Міжурядовою</a:t>
            </a:r>
            <a:r>
              <a:rPr lang="ru-RU" sz="7200" dirty="0"/>
              <a:t> </a:t>
            </a:r>
            <a:r>
              <a:rPr lang="ru-RU" sz="7200" dirty="0" err="1"/>
              <a:t>групою</a:t>
            </a:r>
            <a:r>
              <a:rPr lang="ru-RU" sz="7200" dirty="0"/>
              <a:t> </a:t>
            </a:r>
            <a:r>
              <a:rPr lang="ru-RU" sz="7200" dirty="0" err="1"/>
              <a:t>експертів</a:t>
            </a:r>
            <a:r>
              <a:rPr lang="ru-RU" sz="7200" dirty="0"/>
              <a:t> </a:t>
            </a:r>
            <a:r>
              <a:rPr lang="ru-RU" sz="7200" dirty="0" err="1"/>
              <a:t>зі</a:t>
            </a:r>
            <a:r>
              <a:rPr lang="ru-RU" sz="7200" dirty="0"/>
              <a:t> </a:t>
            </a:r>
            <a:r>
              <a:rPr lang="ru-RU" sz="7200" dirty="0" err="1"/>
              <a:t>зміни</a:t>
            </a:r>
            <a:r>
              <a:rPr lang="ru-RU" sz="7200" dirty="0"/>
              <a:t> </a:t>
            </a:r>
            <a:r>
              <a:rPr lang="ru-RU" sz="7200" dirty="0" err="1"/>
              <a:t>клімату</a:t>
            </a:r>
            <a:r>
              <a:rPr lang="ru-RU" sz="7200" dirty="0"/>
              <a:t> (МГЕЗК)</a:t>
            </a:r>
            <a:r>
              <a:rPr lang="en-US" sz="7200" dirty="0"/>
              <a:t>, </a:t>
            </a:r>
            <a:r>
              <a:rPr lang="ru-RU" sz="7200" dirty="0" err="1"/>
              <a:t>зроблено</a:t>
            </a:r>
            <a:r>
              <a:rPr lang="ru-RU" sz="7200" dirty="0"/>
              <a:t> </a:t>
            </a:r>
            <a:r>
              <a:rPr lang="ru-RU" sz="7200" dirty="0" err="1"/>
              <a:t>висновки</a:t>
            </a:r>
            <a:r>
              <a:rPr lang="ru-RU" sz="7200" dirty="0"/>
              <a:t>:</a:t>
            </a:r>
          </a:p>
          <a:p>
            <a:r>
              <a:rPr lang="ru-RU" sz="7200" dirty="0"/>
              <a:t> </a:t>
            </a:r>
            <a:r>
              <a:rPr lang="ru-RU" sz="7200" dirty="0" err="1"/>
              <a:t>утримати</a:t>
            </a:r>
            <a:r>
              <a:rPr lang="ru-RU" sz="7200" dirty="0"/>
              <a:t> </a:t>
            </a:r>
            <a:r>
              <a:rPr lang="ru-RU" sz="7200" dirty="0" err="1"/>
              <a:t>глобальне</a:t>
            </a:r>
            <a:r>
              <a:rPr lang="ru-RU" sz="7200" dirty="0"/>
              <a:t> </a:t>
            </a:r>
            <a:r>
              <a:rPr lang="ru-RU" sz="7200" dirty="0" err="1"/>
              <a:t>підвищення</a:t>
            </a:r>
            <a:r>
              <a:rPr lang="ru-RU" sz="7200" dirty="0"/>
              <a:t> </a:t>
            </a:r>
            <a:r>
              <a:rPr lang="ru-RU" sz="7200" dirty="0" err="1"/>
              <a:t>середніх</a:t>
            </a:r>
            <a:r>
              <a:rPr lang="ru-RU" sz="7200" dirty="0"/>
              <a:t> температур на </a:t>
            </a:r>
            <a:r>
              <a:rPr lang="ru-RU" sz="7200" dirty="0" err="1"/>
              <a:t>рівні</a:t>
            </a:r>
            <a:r>
              <a:rPr lang="ru-RU" sz="7200" dirty="0"/>
              <a:t> 1,5 </a:t>
            </a:r>
            <a:r>
              <a:rPr lang="ru-RU" sz="7200" dirty="0" err="1"/>
              <a:t>градусів</a:t>
            </a:r>
            <a:r>
              <a:rPr lang="ru-RU" sz="7200" dirty="0"/>
              <a:t> </a:t>
            </a:r>
            <a:r>
              <a:rPr lang="ru-RU" sz="7200" dirty="0" err="1"/>
              <a:t>Цельсія</a:t>
            </a:r>
            <a:r>
              <a:rPr lang="ru-RU" sz="7200" dirty="0"/>
              <a:t> в </a:t>
            </a:r>
            <a:r>
              <a:rPr lang="ru-RU" sz="7200" dirty="0" err="1"/>
              <a:t>порівнянні</a:t>
            </a:r>
            <a:r>
              <a:rPr lang="ru-RU" sz="7200" dirty="0"/>
              <a:t> з </a:t>
            </a:r>
            <a:r>
              <a:rPr lang="ru-RU" sz="7200" dirty="0" err="1"/>
              <a:t>доіндустріальним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 - </a:t>
            </a:r>
            <a:r>
              <a:rPr lang="ru-RU" sz="7200" dirty="0" err="1"/>
              <a:t>це</a:t>
            </a:r>
            <a:r>
              <a:rPr lang="ru-RU" sz="7200" dirty="0"/>
              <a:t> </a:t>
            </a:r>
            <a:r>
              <a:rPr lang="ru-RU" sz="7200" dirty="0" err="1"/>
              <a:t>єдиний</a:t>
            </a:r>
            <a:r>
              <a:rPr lang="ru-RU" sz="7200" dirty="0"/>
              <a:t> </a:t>
            </a:r>
            <a:r>
              <a:rPr lang="ru-RU" sz="7200" dirty="0" err="1"/>
              <a:t>спосіб</a:t>
            </a:r>
            <a:r>
              <a:rPr lang="ru-RU" sz="7200" dirty="0"/>
              <a:t> </a:t>
            </a:r>
            <a:r>
              <a:rPr lang="ru-RU" sz="7200" dirty="0" err="1"/>
              <a:t>уникнути</a:t>
            </a:r>
            <a:r>
              <a:rPr lang="ru-RU" sz="7200" dirty="0"/>
              <a:t> того, </a:t>
            </a:r>
            <a:r>
              <a:rPr lang="ru-RU" sz="7200" dirty="0" err="1"/>
              <a:t>що</a:t>
            </a:r>
            <a:r>
              <a:rPr lang="ru-RU" sz="7200" dirty="0"/>
              <a:t> вони </a:t>
            </a:r>
            <a:r>
              <a:rPr lang="ru-RU" sz="7200" dirty="0" err="1"/>
              <a:t>називають</a:t>
            </a:r>
            <a:r>
              <a:rPr lang="ru-RU" sz="7200" dirty="0"/>
              <a:t> </a:t>
            </a:r>
            <a:r>
              <a:rPr lang="ru-RU" sz="7200" dirty="0" err="1"/>
              <a:t>кліматичної</a:t>
            </a:r>
            <a:r>
              <a:rPr lang="ru-RU" sz="7200" dirty="0"/>
              <a:t> катастрофою, і </a:t>
            </a:r>
            <a:r>
              <a:rPr lang="ru-RU" sz="7200" dirty="0" err="1"/>
              <a:t>зберегти</a:t>
            </a:r>
            <a:r>
              <a:rPr lang="ru-RU" sz="7200" dirty="0"/>
              <a:t> </a:t>
            </a:r>
            <a:r>
              <a:rPr lang="ru-RU" sz="7200" dirty="0" err="1"/>
              <a:t>життя</a:t>
            </a:r>
            <a:r>
              <a:rPr lang="ru-RU" sz="7200" dirty="0"/>
              <a:t> на </a:t>
            </a:r>
            <a:r>
              <a:rPr lang="ru-RU" sz="7200" dirty="0" err="1"/>
              <a:t>Землі</a:t>
            </a:r>
            <a:r>
              <a:rPr lang="ru-RU" sz="7200" dirty="0"/>
              <a:t> в тому </a:t>
            </a:r>
            <a:r>
              <a:rPr lang="ru-RU" sz="7200" dirty="0" err="1"/>
              <a:t>вигляді</a:t>
            </a:r>
            <a:r>
              <a:rPr lang="ru-RU" sz="7200" dirty="0"/>
              <a:t>, в </a:t>
            </a:r>
            <a:r>
              <a:rPr lang="ru-RU" sz="7200" dirty="0" err="1"/>
              <a:t>якому</a:t>
            </a:r>
            <a:r>
              <a:rPr lang="ru-RU" sz="7200" dirty="0"/>
              <a:t> ми </a:t>
            </a:r>
            <a:r>
              <a:rPr lang="ru-RU" sz="7200" dirty="0" err="1"/>
              <a:t>її</a:t>
            </a:r>
            <a:r>
              <a:rPr lang="ru-RU" sz="7200" dirty="0"/>
              <a:t> </a:t>
            </a:r>
            <a:r>
              <a:rPr lang="ru-RU" sz="7200" dirty="0" err="1"/>
              <a:t>спостерігали</a:t>
            </a:r>
            <a:r>
              <a:rPr lang="ru-RU" sz="7200" dirty="0"/>
              <a:t> </a:t>
            </a:r>
            <a:r>
              <a:rPr lang="ru-RU" sz="7200" dirty="0" err="1"/>
              <a:t>досі</a:t>
            </a:r>
            <a:r>
              <a:rPr lang="ru-RU" sz="7200" dirty="0"/>
              <a:t>.</a:t>
            </a:r>
          </a:p>
          <a:p>
            <a:r>
              <a:rPr lang="ru-RU" sz="7200" dirty="0"/>
              <a:t>зараз </a:t>
            </a:r>
            <a:r>
              <a:rPr lang="ru-RU" sz="7200" dirty="0" err="1"/>
              <a:t>людство</a:t>
            </a:r>
            <a:r>
              <a:rPr lang="ru-RU" sz="7200" dirty="0"/>
              <a:t> </a:t>
            </a:r>
            <a:r>
              <a:rPr lang="ru-RU" sz="7200" dirty="0" err="1"/>
              <a:t>впевнено</a:t>
            </a:r>
            <a:r>
              <a:rPr lang="ru-RU" sz="7200" dirty="0"/>
              <a:t> </a:t>
            </a:r>
            <a:r>
              <a:rPr lang="ru-RU" sz="7200" dirty="0" err="1"/>
              <a:t>рухається</a:t>
            </a:r>
            <a:r>
              <a:rPr lang="ru-RU" sz="7200" dirty="0"/>
              <a:t> до </a:t>
            </a:r>
            <a:r>
              <a:rPr lang="ru-RU" sz="7200" dirty="0" err="1"/>
              <a:t>позначки</a:t>
            </a:r>
            <a:r>
              <a:rPr lang="ru-RU" sz="7200" dirty="0"/>
              <a:t> в 3 </a:t>
            </a:r>
            <a:r>
              <a:rPr lang="ru-RU" sz="7200" dirty="0" err="1"/>
              <a:t>градуси</a:t>
            </a:r>
            <a:r>
              <a:rPr lang="ru-RU" sz="7200" dirty="0"/>
              <a:t>. </a:t>
            </a:r>
            <a:r>
              <a:rPr lang="ru-RU" sz="7200" dirty="0" err="1"/>
              <a:t>Раніше</a:t>
            </a:r>
            <a:r>
              <a:rPr lang="ru-RU" sz="7200" dirty="0"/>
              <a:t> </a:t>
            </a:r>
            <a:r>
              <a:rPr lang="ru-RU" sz="7200" dirty="0" err="1"/>
              <a:t>було</a:t>
            </a:r>
            <a:r>
              <a:rPr lang="ru-RU" sz="7200" dirty="0"/>
              <a:t> </a:t>
            </a:r>
            <a:r>
              <a:rPr lang="ru-RU" sz="7200" dirty="0" err="1"/>
              <a:t>прийнято</a:t>
            </a:r>
            <a:r>
              <a:rPr lang="ru-RU" sz="7200" dirty="0"/>
              <a:t> </a:t>
            </a:r>
            <a:r>
              <a:rPr lang="ru-RU" sz="7200" dirty="0" err="1"/>
              <a:t>вважати</a:t>
            </a:r>
            <a:r>
              <a:rPr lang="ru-RU" sz="7200" dirty="0"/>
              <a:t>, </a:t>
            </a:r>
            <a:r>
              <a:rPr lang="ru-RU" sz="7200" dirty="0" err="1"/>
              <a:t>що</a:t>
            </a:r>
            <a:r>
              <a:rPr lang="ru-RU" sz="7200" dirty="0"/>
              <a:t> ми в </a:t>
            </a:r>
            <a:r>
              <a:rPr lang="ru-RU" sz="7200" dirty="0" err="1"/>
              <a:t>змозі</a:t>
            </a:r>
            <a:r>
              <a:rPr lang="ru-RU" sz="7200" dirty="0"/>
              <a:t> </a:t>
            </a:r>
            <a:r>
              <a:rPr lang="ru-RU" sz="7200" dirty="0" err="1"/>
              <a:t>впоратися</a:t>
            </a:r>
            <a:r>
              <a:rPr lang="ru-RU" sz="7200" dirty="0"/>
              <a:t> з </a:t>
            </a:r>
            <a:r>
              <a:rPr lang="ru-RU" sz="7200" dirty="0" err="1"/>
              <a:t>наслідками</a:t>
            </a:r>
            <a:r>
              <a:rPr lang="ru-RU" sz="7200" dirty="0"/>
              <a:t> </a:t>
            </a:r>
            <a:r>
              <a:rPr lang="ru-RU" sz="7200" dirty="0" err="1"/>
              <a:t>підвищення</a:t>
            </a:r>
            <a:r>
              <a:rPr lang="ru-RU" sz="7200" dirty="0"/>
              <a:t> </a:t>
            </a:r>
            <a:r>
              <a:rPr lang="ru-RU" sz="7200" dirty="0" err="1"/>
              <a:t>середніх</a:t>
            </a:r>
            <a:r>
              <a:rPr lang="ru-RU" sz="7200" dirty="0"/>
              <a:t> температур на 2 </a:t>
            </a:r>
            <a:r>
              <a:rPr lang="ru-RU" sz="7200" dirty="0" err="1"/>
              <a:t>градуси</a:t>
            </a:r>
            <a:r>
              <a:rPr lang="ru-RU" sz="7200" dirty="0"/>
              <a:t> в </a:t>
            </a:r>
            <a:r>
              <a:rPr lang="ru-RU" sz="7200" dirty="0" err="1"/>
              <a:t>порівнянні</a:t>
            </a:r>
            <a:r>
              <a:rPr lang="ru-RU" sz="7200" dirty="0"/>
              <a:t> з </a:t>
            </a:r>
            <a:r>
              <a:rPr lang="ru-RU" sz="7200" dirty="0" err="1"/>
              <a:t>доіндустріальним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. </a:t>
            </a:r>
            <a:r>
              <a:rPr lang="ru-RU" sz="7200" dirty="0" err="1"/>
              <a:t>Однак</a:t>
            </a:r>
            <a:r>
              <a:rPr lang="ru-RU" sz="7200" dirty="0"/>
              <a:t>, як </a:t>
            </a:r>
            <a:r>
              <a:rPr lang="ru-RU" sz="7200" dirty="0" err="1"/>
              <a:t>випливає</a:t>
            </a:r>
            <a:r>
              <a:rPr lang="ru-RU" sz="7200" dirty="0"/>
              <a:t> з </a:t>
            </a:r>
            <a:r>
              <a:rPr lang="ru-RU" sz="7200" dirty="0" err="1"/>
              <a:t>доповіді</a:t>
            </a:r>
            <a:r>
              <a:rPr lang="ru-RU" sz="7200" dirty="0"/>
              <a:t>, </a:t>
            </a:r>
            <a:r>
              <a:rPr lang="ru-RU" sz="7200" dirty="0" err="1"/>
              <a:t>навіть</a:t>
            </a:r>
            <a:r>
              <a:rPr lang="ru-RU" sz="7200" dirty="0"/>
              <a:t> </a:t>
            </a:r>
            <a:r>
              <a:rPr lang="ru-RU" sz="7200" dirty="0" err="1"/>
              <a:t>підвищення</a:t>
            </a:r>
            <a:r>
              <a:rPr lang="ru-RU" sz="7200" dirty="0"/>
              <a:t> на 1,5 градуса </a:t>
            </a:r>
            <a:r>
              <a:rPr lang="ru-RU" sz="7200" dirty="0" err="1"/>
              <a:t>може</a:t>
            </a:r>
            <a:r>
              <a:rPr lang="ru-RU" sz="7200" dirty="0"/>
              <a:t> бути </a:t>
            </a:r>
            <a:r>
              <a:rPr lang="ru-RU" sz="7200" dirty="0" err="1"/>
              <a:t>критичним</a:t>
            </a:r>
            <a:r>
              <a:rPr lang="ru-RU" sz="7200" dirty="0"/>
              <a:t>.</a:t>
            </a:r>
          </a:p>
          <a:p>
            <a:r>
              <a:rPr lang="en-US" sz="7200" dirty="0"/>
              <a:t>i</a:t>
            </a:r>
            <a:r>
              <a:rPr lang="ru-RU" sz="7200" dirty="0"/>
              <a:t> при </a:t>
            </a:r>
            <a:r>
              <a:rPr lang="ru-RU" sz="7200" dirty="0" err="1"/>
              <a:t>нинішніх</a:t>
            </a:r>
            <a:r>
              <a:rPr lang="ru-RU" sz="7200" dirty="0"/>
              <a:t> темпах </a:t>
            </a:r>
            <a:r>
              <a:rPr lang="ru-RU" sz="7200" dirty="0" err="1"/>
              <a:t>викидів</a:t>
            </a:r>
            <a:r>
              <a:rPr lang="ru-RU" sz="7200" dirty="0"/>
              <a:t> </a:t>
            </a:r>
            <a:r>
              <a:rPr lang="ru-RU" sz="7200" dirty="0" err="1"/>
              <a:t>це</a:t>
            </a:r>
            <a:r>
              <a:rPr lang="ru-RU" sz="7200" dirty="0"/>
              <a:t> неминуче повинно </a:t>
            </a:r>
            <a:r>
              <a:rPr lang="ru-RU" sz="7200" dirty="0" err="1"/>
              <a:t>трапитися</a:t>
            </a:r>
            <a:r>
              <a:rPr lang="ru-RU" sz="7200" dirty="0"/>
              <a:t> </a:t>
            </a:r>
            <a:r>
              <a:rPr lang="ru-RU" sz="7200" dirty="0" err="1"/>
              <a:t>дуже</a:t>
            </a:r>
            <a:r>
              <a:rPr lang="ru-RU" sz="7200" dirty="0"/>
              <a:t> скоро, </a:t>
            </a:r>
            <a:r>
              <a:rPr lang="ru-RU" sz="7200" dirty="0" err="1"/>
              <a:t>десь</a:t>
            </a:r>
            <a:r>
              <a:rPr lang="ru-RU" sz="7200" dirty="0"/>
              <a:t> </a:t>
            </a:r>
            <a:r>
              <a:rPr lang="ru-RU" sz="7200" dirty="0" err="1"/>
              <a:t>між</a:t>
            </a:r>
            <a:r>
              <a:rPr lang="ru-RU" sz="7200" dirty="0"/>
              <a:t> 2030 і 2052 роком, </a:t>
            </a:r>
            <a:r>
              <a:rPr lang="ru-RU" sz="7200" dirty="0" err="1"/>
              <a:t>кажуть</a:t>
            </a:r>
            <a:r>
              <a:rPr lang="ru-RU" sz="7200" dirty="0"/>
              <a:t> в МГЕЗК.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ru-RU" sz="7200" dirty="0"/>
              <a:t>У </a:t>
            </a:r>
            <a:r>
              <a:rPr lang="ru-RU" sz="7200" dirty="0" err="1"/>
              <a:t>грудні</a:t>
            </a:r>
            <a:r>
              <a:rPr lang="ru-RU" sz="7200" dirty="0"/>
              <a:t> 2018 р </a:t>
            </a:r>
            <a:r>
              <a:rPr lang="ru-RU" sz="7200" dirty="0" err="1"/>
              <a:t>пройшла</a:t>
            </a:r>
            <a:r>
              <a:rPr lang="ru-RU" sz="7200" dirty="0"/>
              <a:t> 24-я </a:t>
            </a:r>
            <a:r>
              <a:rPr lang="ru-RU" sz="7200" dirty="0" err="1"/>
              <a:t>конференція</a:t>
            </a:r>
            <a:r>
              <a:rPr lang="ru-RU" sz="7200" dirty="0"/>
              <a:t> ООН </a:t>
            </a:r>
            <a:r>
              <a:rPr lang="ru-RU" sz="7200" dirty="0" err="1"/>
              <a:t>зі</a:t>
            </a:r>
            <a:r>
              <a:rPr lang="ru-RU" sz="7200" dirty="0"/>
              <a:t> </a:t>
            </a:r>
            <a:r>
              <a:rPr lang="ru-RU" sz="7200" dirty="0" err="1"/>
              <a:t>зміни</a:t>
            </a:r>
            <a:r>
              <a:rPr lang="ru-RU" sz="7200" dirty="0"/>
              <a:t> </a:t>
            </a:r>
            <a:r>
              <a:rPr lang="ru-RU" sz="7200" dirty="0" err="1"/>
              <a:t>клімату</a:t>
            </a:r>
            <a:r>
              <a:rPr lang="ru-RU" sz="7200" dirty="0"/>
              <a:t> (</a:t>
            </a:r>
            <a:r>
              <a:rPr lang="ru-RU" sz="7200" dirty="0" err="1"/>
              <a:t>Польща</a:t>
            </a:r>
            <a:r>
              <a:rPr lang="ru-RU" sz="7200" dirty="0"/>
              <a:t>). </a:t>
            </a:r>
            <a:r>
              <a:rPr lang="ru-RU" sz="7200" dirty="0" err="1"/>
              <a:t>Виявилося</a:t>
            </a:r>
            <a:r>
              <a:rPr lang="ru-RU" sz="7200" dirty="0"/>
              <a:t>, </a:t>
            </a:r>
            <a:r>
              <a:rPr lang="ru-RU" sz="7200" dirty="0" err="1"/>
              <a:t>темпи</a:t>
            </a:r>
            <a:r>
              <a:rPr lang="ru-RU" sz="7200" dirty="0"/>
              <a:t> глобального </a:t>
            </a:r>
            <a:r>
              <a:rPr lang="ru-RU" sz="7200" dirty="0" err="1"/>
              <a:t>потепління</a:t>
            </a:r>
            <a:r>
              <a:rPr lang="ru-RU" sz="7200" dirty="0"/>
              <a:t> в два рази </a:t>
            </a:r>
            <a:r>
              <a:rPr lang="ru-RU" sz="7200" dirty="0" err="1"/>
              <a:t>перевищують</a:t>
            </a:r>
            <a:r>
              <a:rPr lang="ru-RU" sz="7200" dirty="0"/>
              <a:t> </a:t>
            </a:r>
            <a:r>
              <a:rPr lang="ru-RU" sz="7200" dirty="0" err="1"/>
              <a:t>всі</a:t>
            </a:r>
            <a:r>
              <a:rPr lang="ru-RU" sz="7200" dirty="0"/>
              <a:t> </a:t>
            </a:r>
            <a:r>
              <a:rPr lang="ru-RU" sz="7200" dirty="0" err="1"/>
              <a:t>попередні</a:t>
            </a:r>
            <a:r>
              <a:rPr lang="ru-RU" sz="7200" dirty="0"/>
              <a:t> </a:t>
            </a:r>
            <a:r>
              <a:rPr lang="ru-RU" sz="7200" dirty="0" err="1"/>
              <a:t>прогнози</a:t>
            </a:r>
            <a:r>
              <a:rPr lang="ru-RU" sz="7200" dirty="0"/>
              <a:t>. </a:t>
            </a: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ru-RU" sz="7200" dirty="0" err="1"/>
              <a:t>Щоб</a:t>
            </a:r>
            <a:r>
              <a:rPr lang="ru-RU" sz="7200" dirty="0"/>
              <a:t> </a:t>
            </a:r>
            <a:r>
              <a:rPr lang="ru-RU" sz="7200" dirty="0" err="1"/>
              <a:t>утриматися</a:t>
            </a:r>
            <a:r>
              <a:rPr lang="ru-RU" sz="7200" dirty="0"/>
              <a:t> в </a:t>
            </a:r>
            <a:r>
              <a:rPr lang="ru-RU" sz="7200" dirty="0" err="1"/>
              <a:t>намічених</a:t>
            </a:r>
            <a:r>
              <a:rPr lang="ru-RU" sz="7200" dirty="0"/>
              <a:t> рамках і </a:t>
            </a:r>
            <a:r>
              <a:rPr lang="ru-RU" sz="7200" dirty="0" err="1"/>
              <a:t>повністю</a:t>
            </a:r>
            <a:r>
              <a:rPr lang="ru-RU" sz="7200" dirty="0"/>
              <a:t> </a:t>
            </a:r>
            <a:r>
              <a:rPr lang="ru-RU" sz="7200" dirty="0" err="1"/>
              <a:t>реформувати</a:t>
            </a:r>
            <a:r>
              <a:rPr lang="ru-RU" sz="7200" dirty="0"/>
              <a:t> </a:t>
            </a:r>
            <a:r>
              <a:rPr lang="ru-RU" sz="7200" dirty="0" err="1"/>
              <a:t>енергетичну</a:t>
            </a:r>
            <a:r>
              <a:rPr lang="ru-RU" sz="7200" dirty="0"/>
              <a:t> систему, </a:t>
            </a:r>
            <a:r>
              <a:rPr lang="ru-RU" sz="7200" dirty="0" err="1"/>
              <a:t>потрібно</a:t>
            </a:r>
            <a:r>
              <a:rPr lang="ru-RU" sz="7200" dirty="0"/>
              <a:t> </a:t>
            </a:r>
            <a:r>
              <a:rPr lang="ru-RU" sz="7200" dirty="0" err="1"/>
              <a:t>дуже</a:t>
            </a:r>
            <a:r>
              <a:rPr lang="ru-RU" sz="7200" dirty="0"/>
              <a:t> і </a:t>
            </a:r>
            <a:r>
              <a:rPr lang="ru-RU" sz="7200" dirty="0" err="1"/>
              <a:t>дуже</a:t>
            </a:r>
            <a:r>
              <a:rPr lang="ru-RU" sz="7200" dirty="0"/>
              <a:t> </a:t>
            </a:r>
            <a:r>
              <a:rPr lang="ru-RU" sz="7200" dirty="0" err="1"/>
              <a:t>багато</a:t>
            </a:r>
            <a:r>
              <a:rPr lang="ru-RU" sz="7200" dirty="0"/>
              <a:t> грошей - </a:t>
            </a:r>
            <a:r>
              <a:rPr lang="ru-RU" sz="7200" dirty="0" err="1"/>
              <a:t>приблизно</a:t>
            </a:r>
            <a:r>
              <a:rPr lang="ru-RU" sz="7200" dirty="0"/>
              <a:t> 2,5% </a:t>
            </a:r>
            <a:r>
              <a:rPr lang="ru-RU" sz="7200" dirty="0" err="1"/>
              <a:t>від</a:t>
            </a:r>
            <a:r>
              <a:rPr lang="ru-RU" sz="7200" dirty="0"/>
              <a:t> </a:t>
            </a:r>
            <a:r>
              <a:rPr lang="ru-RU" sz="7200" dirty="0" err="1"/>
              <a:t>сукупного</a:t>
            </a:r>
            <a:r>
              <a:rPr lang="ru-RU" sz="7200" dirty="0"/>
              <a:t> </a:t>
            </a:r>
            <a:r>
              <a:rPr lang="ru-RU" sz="7200" dirty="0" err="1"/>
              <a:t>світового</a:t>
            </a:r>
            <a:r>
              <a:rPr lang="ru-RU" sz="7200" dirty="0"/>
              <a:t> ВВП . </a:t>
            </a: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ru-RU" sz="7200" dirty="0"/>
              <a:t>Або - в </a:t>
            </a:r>
            <a:r>
              <a:rPr lang="ru-RU" sz="7200" dirty="0" err="1"/>
              <a:t>абсолютних</a:t>
            </a:r>
            <a:r>
              <a:rPr lang="ru-RU" sz="7200" dirty="0"/>
              <a:t> цифрах </a:t>
            </a:r>
            <a:r>
              <a:rPr lang="ru-RU" sz="7200"/>
              <a:t>- 2,4 </a:t>
            </a:r>
            <a:r>
              <a:rPr lang="ru-RU" sz="7200" dirty="0"/>
              <a:t>трлн </a:t>
            </a:r>
            <a:r>
              <a:rPr lang="ru-RU" sz="7200" dirty="0" err="1"/>
              <a:t>доларів</a:t>
            </a:r>
            <a:r>
              <a:rPr lang="ru-RU" sz="7200" dirty="0"/>
              <a:t> </a:t>
            </a:r>
            <a:r>
              <a:rPr lang="ru-RU" sz="7200" dirty="0" err="1"/>
              <a:t>щорічно</a:t>
            </a:r>
            <a:r>
              <a:rPr lang="ru-RU" sz="7200" dirty="0"/>
              <a:t> </a:t>
            </a:r>
            <a:r>
              <a:rPr lang="ru-RU" sz="7200" dirty="0" err="1"/>
              <a:t>протягом</a:t>
            </a:r>
            <a:r>
              <a:rPr lang="ru-RU" sz="7200" dirty="0"/>
              <a:t> 20 </a:t>
            </a:r>
            <a:r>
              <a:rPr lang="ru-RU" sz="7200" dirty="0" err="1"/>
              <a:t>років</a:t>
            </a:r>
            <a:r>
              <a:rPr lang="ru-RU" sz="7200" dirty="0"/>
              <a:t>.</a:t>
            </a:r>
          </a:p>
          <a:p>
            <a:pPr marL="0" indent="0">
              <a:buNone/>
            </a:pPr>
            <a:endParaRPr lang="ru-RU" sz="7200" dirty="0"/>
          </a:p>
          <a:p>
            <a:r>
              <a:rPr lang="en-US" sz="7200" b="1" dirty="0"/>
              <a:t>https://</a:t>
            </a:r>
            <a:r>
              <a:rPr lang="en-US" sz="7200" b="1" dirty="0" err="1"/>
              <a:t>www.ipcc.ch</a:t>
            </a:r>
            <a:r>
              <a:rPr lang="en-US" sz="7200" b="1" dirty="0"/>
              <a:t>/report/ar5/wg1/</a:t>
            </a:r>
            <a:endParaRPr lang="ru-RU" sz="7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0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36978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Глобальные выбросы</a:t>
            </a:r>
          </a:p>
        </p:txBody>
      </p:sp>
      <p:pic>
        <p:nvPicPr>
          <p:cNvPr id="5" name="Содержимое 4" descr="Глобальные выбросы СО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" b="1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447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715" y="381000"/>
            <a:ext cx="448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194FF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</a:rPr>
              <a:t>Groups specified in decision XXVIII/2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2286001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2270905"/>
          <a:ext cx="7975129" cy="443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9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18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Article 2</a:t>
                      </a:r>
                    </a:p>
                  </a:txBody>
                  <a:tcP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Article</a:t>
                      </a: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5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343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Earlier start </a:t>
                      </a:r>
                    </a:p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Later</a:t>
                      </a:r>
                      <a:r>
                        <a:rPr lang="en-US" b="1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start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“Group 1” </a:t>
                      </a:r>
                    </a:p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“Group 2” </a:t>
                      </a:r>
                    </a:p>
                    <a:p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(2028)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4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 Article 2 parties except</a:t>
                      </a: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for those parties falling under ‘later start’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baseline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 parties: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Belarus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Kazakhstan </a:t>
                      </a:r>
                    </a:p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Russian Federation</a:t>
                      </a: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Tajikistan Uzbekistan</a:t>
                      </a:r>
                    </a:p>
                    <a:p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All Article 5 parties except</a:t>
                      </a: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for those parties falling under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“Group 2”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 parties:</a:t>
                      </a:r>
                    </a:p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Bahrain </a:t>
                      </a:r>
                    </a:p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India</a:t>
                      </a:r>
                    </a:p>
                    <a:p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Islamic</a:t>
                      </a:r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Republic of Iran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Iraq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Kuwait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Oman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Pakistan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Qatar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Saudi Arabia </a:t>
                      </a:r>
                    </a:p>
                    <a:p>
                      <a:r>
                        <a:rPr lang="en-US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United Arab Emirates</a:t>
                      </a: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21177" y="1524000"/>
            <a:ext cx="472367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47" y="0"/>
            <a:ext cx="3217653" cy="21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7C9439-ED64-FE4A-8524-93816E56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67"/>
            <a:ext cx="8229600" cy="1325171"/>
          </a:xfrm>
        </p:spPr>
        <p:txBody>
          <a:bodyPr>
            <a:noAutofit/>
          </a:bodyPr>
          <a:lstStyle/>
          <a:p>
            <a:r>
              <a:rPr lang="uk-UA" sz="2400" b="1" i="1" dirty="0"/>
              <a:t>Стаття 2J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uk-UA" sz="2400" b="1" dirty="0"/>
              <a:t>Після статті 2I Протоколу додати таку статтю: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uk-UA" sz="2400" b="1" dirty="0"/>
              <a:t>«Стаття 2J: </a:t>
            </a:r>
            <a:r>
              <a:rPr lang="uk-UA" sz="2400" b="1" dirty="0" err="1"/>
              <a:t>Гідрофторвуглеці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DCDE4D-75C3-E842-85E1-813A8E37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0"/>
            <a:r>
              <a:rPr lang="uk-UA" sz="1800" dirty="0"/>
              <a:t>Кожна Сторона забезпечує, щоб за період дванадцяти місяців, що починається 1 січня 2019 року, і за кожний наступний період дванадцяти місяців розрахунковий рівень споживання нею регульованих речовин, що включені у Додаток </a:t>
            </a:r>
            <a:r>
              <a:rPr lang="uk-UA" sz="1800" dirty="0" err="1"/>
              <a:t>F</a:t>
            </a:r>
            <a:r>
              <a:rPr lang="uk-UA" sz="1800" dirty="0"/>
              <a:t>, який виражений у еквіваленті CO</a:t>
            </a:r>
            <a:r>
              <a:rPr lang="uk-UA" sz="1800" baseline="-25000" dirty="0"/>
              <a:t>2</a:t>
            </a:r>
            <a:r>
              <a:rPr lang="uk-UA" sz="1800" dirty="0"/>
              <a:t>, не перевищував відсоток, встановлений на відповідний діапазон років, як зазначено в підпунктах (а) – (е) нижче, від </a:t>
            </a:r>
            <a:r>
              <a:rPr lang="uk-UA" sz="1800" b="1" dirty="0"/>
              <a:t>середньорічного показника її розрахункових рівнів споживання регульованих речовин, що включені до Додатка </a:t>
            </a:r>
            <a:r>
              <a:rPr lang="uk-UA" sz="1800" b="1" dirty="0" err="1"/>
              <a:t>F</a:t>
            </a:r>
            <a:r>
              <a:rPr lang="uk-UA" sz="1800" b="1" dirty="0"/>
              <a:t>, за 2011, 2012 та 2013 роки</a:t>
            </a:r>
            <a:r>
              <a:rPr lang="uk-UA" sz="1800" dirty="0"/>
              <a:t> в сумі з </a:t>
            </a:r>
            <a:r>
              <a:rPr lang="uk-UA" sz="1800" b="1" dirty="0"/>
              <a:t>п'ятнадцятьма відсотками </a:t>
            </a:r>
            <a:r>
              <a:rPr lang="uk-UA" sz="1800" dirty="0"/>
              <a:t>від розрахункового рівня споживання нею регульованих речовин, що включені до Групи І Додатка С, як зазначено в пункті 1 Статті 2F, який виражений в еквіваленті CO</a:t>
            </a:r>
            <a:r>
              <a:rPr lang="uk-UA" sz="1800" baseline="-25000" dirty="0"/>
              <a:t>2</a:t>
            </a:r>
            <a:r>
              <a:rPr lang="uk-UA" sz="1800" dirty="0"/>
              <a:t>:</a:t>
            </a:r>
            <a:endParaRPr lang="ru-RU" sz="1800" dirty="0"/>
          </a:p>
          <a:p>
            <a:r>
              <a:rPr lang="uk-UA" sz="1800" dirty="0"/>
              <a:t>(</a:t>
            </a:r>
            <a:r>
              <a:rPr lang="uk-UA" sz="1800" dirty="0" err="1"/>
              <a:t>a</a:t>
            </a:r>
            <a:r>
              <a:rPr lang="uk-UA" sz="1800" dirty="0"/>
              <a:t>) з 2019 року до 2023 року: 90%</a:t>
            </a:r>
            <a:endParaRPr lang="ru-RU" sz="1800" dirty="0"/>
          </a:p>
          <a:p>
            <a:r>
              <a:rPr lang="uk-UA" sz="1800" dirty="0"/>
              <a:t>(</a:t>
            </a:r>
            <a:r>
              <a:rPr lang="uk-UA" sz="1800" dirty="0" err="1"/>
              <a:t>b</a:t>
            </a:r>
            <a:r>
              <a:rPr lang="uk-UA" sz="1800" dirty="0"/>
              <a:t>) з 2024 року до 2028 року: 60%</a:t>
            </a:r>
            <a:endParaRPr lang="ru-RU" sz="1800" dirty="0"/>
          </a:p>
          <a:p>
            <a:r>
              <a:rPr lang="uk-UA" sz="1800" dirty="0"/>
              <a:t>(c) з 2029 року до 2033 року: 30% </a:t>
            </a:r>
            <a:endParaRPr lang="ru-RU" sz="1800" dirty="0"/>
          </a:p>
          <a:p>
            <a:r>
              <a:rPr lang="uk-UA" sz="1800" dirty="0"/>
              <a:t>(d) з 2034 року до 2035 року: 20%</a:t>
            </a:r>
            <a:endParaRPr lang="ru-RU" sz="1800" dirty="0"/>
          </a:p>
          <a:p>
            <a:r>
              <a:rPr lang="uk-UA" sz="1800" dirty="0"/>
              <a:t>(</a:t>
            </a:r>
            <a:r>
              <a:rPr lang="uk-UA" sz="1800" dirty="0" err="1"/>
              <a:t>e</a:t>
            </a:r>
            <a:r>
              <a:rPr lang="uk-UA" sz="1800" dirty="0"/>
              <a:t>) з 2036 року і надалі: 15%.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835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4F2C6-8BC2-B148-8A36-8EBCA0BF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Базова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</a:t>
            </a:r>
            <a:r>
              <a:rPr lang="ru-RU" dirty="0" err="1"/>
              <a:t>гідрофторвуглеців</a:t>
            </a:r>
            <a:r>
              <a:rPr lang="en-US" dirty="0"/>
              <a:t> (</a:t>
            </a:r>
            <a:r>
              <a:rPr lang="ru-RU" dirty="0"/>
              <a:t>ГФВ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4AD9EB9-4FA7-6843-9DF2-247CDE869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672964"/>
              </p:ext>
            </p:extLst>
          </p:nvPr>
        </p:nvGraphicFramePr>
        <p:xfrm>
          <a:off x="636998" y="2342508"/>
          <a:ext cx="8229599" cy="321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427">
                  <a:extLst>
                    <a:ext uri="{9D8B030D-6E8A-4147-A177-3AD203B41FA5}">
                      <a16:colId xmlns:a16="http://schemas.microsoft.com/office/drawing/2014/main" xmlns="" val="3210999413"/>
                    </a:ext>
                  </a:extLst>
                </a:gridCol>
                <a:gridCol w="5652612">
                  <a:extLst>
                    <a:ext uri="{9D8B030D-6E8A-4147-A177-3AD203B41FA5}">
                      <a16:colId xmlns:a16="http://schemas.microsoft.com/office/drawing/2014/main" xmlns="" val="32593162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6737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7384358"/>
                  </a:ext>
                </a:extLst>
              </a:tr>
              <a:tr h="916664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HFC component</a:t>
                      </a:r>
                      <a:r>
                        <a:rPr lang="uk-UA" sz="1800" dirty="0">
                          <a:effectLst/>
                        </a:rPr>
                        <a:t>/ГФВ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середньорічний показник споживання за період 2011-2013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6080580"/>
                  </a:ext>
                </a:extLst>
              </a:tr>
              <a:tr h="916664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</a:rPr>
                        <a:t>HCFC Component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ru-RU" sz="1800" dirty="0">
                          <a:effectLst/>
                        </a:rPr>
                        <a:t>ГХФВ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GB" sz="1800" dirty="0">
                          <a:effectLst/>
                        </a:rPr>
                        <a:t>%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від базової лінії ГХФВ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effectLst/>
                      </a:endParaRPr>
                    </a:p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576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29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0782C-FF7E-6649-AAB2-9142FBFA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ратифікації</a:t>
            </a:r>
            <a:r>
              <a:rPr lang="ru-RU" dirty="0"/>
              <a:t> </a:t>
            </a:r>
            <a:r>
              <a:rPr lang="ru-RU" dirty="0" err="1"/>
              <a:t>Кігалійської</a:t>
            </a:r>
            <a:r>
              <a:rPr lang="ru-RU" dirty="0"/>
              <a:t> </a:t>
            </a:r>
            <a:r>
              <a:rPr lang="ru-RU" dirty="0" err="1"/>
              <a:t>попраки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E933E-D716-BD4A-8BDA-557645A8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600" dirty="0"/>
              <a:t>Для </a:t>
            </a:r>
            <a:r>
              <a:rPr lang="uk-UA" sz="2600" dirty="0"/>
              <a:t>України</a:t>
            </a:r>
            <a:r>
              <a:rPr lang="ru-RU" sz="2600" dirty="0"/>
              <a:t>  </a:t>
            </a:r>
            <a:r>
              <a:rPr lang="ru-RU" sz="2600" dirty="0" err="1"/>
              <a:t>найактуальнішим</a:t>
            </a:r>
            <a:r>
              <a:rPr lang="ru-RU" sz="2600" dirty="0"/>
              <a:t> </a:t>
            </a:r>
            <a:r>
              <a:rPr lang="ru-RU" sz="2600" dirty="0" err="1"/>
              <a:t>завданням</a:t>
            </a:r>
            <a:r>
              <a:rPr lang="ru-RU" sz="2600" dirty="0"/>
              <a:t> в рамках </a:t>
            </a:r>
            <a:r>
              <a:rPr lang="ru-RU" sz="2600" dirty="0" err="1"/>
              <a:t>Монреальського</a:t>
            </a:r>
            <a:r>
              <a:rPr lang="ru-RU" sz="2600" dirty="0"/>
              <a:t> протоколу буде </a:t>
            </a:r>
            <a:r>
              <a:rPr lang="ru-RU" sz="2600" dirty="0" err="1"/>
              <a:t>розрахунок</a:t>
            </a:r>
            <a:r>
              <a:rPr lang="ru-RU" sz="2600" dirty="0"/>
              <a:t>  </a:t>
            </a:r>
            <a:r>
              <a:rPr lang="ru-RU" sz="2600" b="1" dirty="0"/>
              <a:t>базового </a:t>
            </a:r>
            <a:r>
              <a:rPr lang="ru-RU" sz="2600" b="1" dirty="0" err="1"/>
              <a:t>рівня</a:t>
            </a:r>
            <a:r>
              <a:rPr lang="ru-RU" sz="2600" b="1" dirty="0"/>
              <a:t> ГФВ </a:t>
            </a:r>
            <a:r>
              <a:rPr lang="ru-RU" sz="2600" dirty="0"/>
              <a:t>(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чого</a:t>
            </a:r>
            <a:r>
              <a:rPr lang="ru-RU" sz="2600" dirty="0"/>
              <a:t> буде </a:t>
            </a:r>
            <a:r>
              <a:rPr lang="ru-RU" sz="2600" dirty="0" err="1"/>
              <a:t>залежати</a:t>
            </a:r>
            <a:r>
              <a:rPr lang="ru-RU" sz="2600" dirty="0"/>
              <a:t> </a:t>
            </a:r>
            <a:r>
              <a:rPr lang="ru-RU" sz="2600" dirty="0" err="1"/>
              <a:t>напруженість</a:t>
            </a:r>
            <a:r>
              <a:rPr lang="ru-RU" sz="2600" dirty="0"/>
              <a:t> </a:t>
            </a:r>
            <a:r>
              <a:rPr lang="ru-RU" sz="2600" dirty="0" err="1"/>
              <a:t>графіка</a:t>
            </a:r>
            <a:r>
              <a:rPr lang="ru-RU" sz="2600" dirty="0"/>
              <a:t> </a:t>
            </a:r>
            <a:r>
              <a:rPr lang="ru-RU" sz="2600" dirty="0" err="1"/>
              <a:t>скорочення</a:t>
            </a:r>
            <a:r>
              <a:rPr lang="ru-RU" sz="2600" dirty="0"/>
              <a:t> обороту ГФВ, </a:t>
            </a:r>
            <a:r>
              <a:rPr lang="ru-RU" sz="2600" dirty="0" err="1"/>
              <a:t>фактичний</a:t>
            </a:r>
            <a:r>
              <a:rPr lang="ru-RU" sz="2600" dirty="0"/>
              <a:t> </a:t>
            </a:r>
            <a:r>
              <a:rPr lang="ru-RU" sz="2600" dirty="0" err="1"/>
              <a:t>обсяг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залишкового</a:t>
            </a:r>
            <a:r>
              <a:rPr lang="ru-RU" sz="2600" dirty="0"/>
              <a:t> </a:t>
            </a:r>
            <a:r>
              <a:rPr lang="ru-RU" sz="2600" dirty="0" err="1"/>
              <a:t>споживання</a:t>
            </a:r>
            <a:r>
              <a:rPr lang="ru-RU" sz="2600" dirty="0"/>
              <a:t> в </a:t>
            </a:r>
            <a:r>
              <a:rPr lang="ru-RU" sz="2600" dirty="0" err="1"/>
              <a:t>країні</a:t>
            </a:r>
            <a:r>
              <a:rPr lang="ru-RU" sz="2600" dirty="0"/>
              <a:t>, а </a:t>
            </a:r>
            <a:r>
              <a:rPr lang="ru-RU" sz="2600" dirty="0" err="1"/>
              <a:t>також</a:t>
            </a:r>
            <a:r>
              <a:rPr lang="ru-RU" sz="2600" dirty="0"/>
              <a:t> </a:t>
            </a:r>
            <a:r>
              <a:rPr lang="ru-RU" sz="2600" dirty="0" err="1"/>
              <a:t>ймовірність</a:t>
            </a:r>
            <a:r>
              <a:rPr lang="ru-RU" sz="2600" dirty="0"/>
              <a:t> </a:t>
            </a:r>
            <a:r>
              <a:rPr lang="ru-RU" sz="2600" dirty="0" err="1"/>
              <a:t>попадання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 в режим </a:t>
            </a:r>
            <a:r>
              <a:rPr lang="ru-RU" sz="2600" dirty="0" err="1"/>
              <a:t>недотримання</a:t>
            </a:r>
            <a:r>
              <a:rPr lang="ru-RU" sz="2600" dirty="0"/>
              <a:t>) .  </a:t>
            </a:r>
          </a:p>
          <a:p>
            <a:endParaRPr lang="ru-RU" sz="2600" dirty="0"/>
          </a:p>
          <a:p>
            <a:r>
              <a:rPr lang="ru-RU" sz="2600" dirty="0" err="1"/>
              <a:t>Розрахунок</a:t>
            </a:r>
            <a:r>
              <a:rPr lang="ru-RU" sz="2600" dirty="0"/>
              <a:t> базового </a:t>
            </a:r>
            <a:r>
              <a:rPr lang="ru-RU" sz="2600" b="1" dirty="0" err="1"/>
              <a:t>рівня</a:t>
            </a:r>
            <a:r>
              <a:rPr lang="ru-RU" sz="2600" b="1" dirty="0"/>
              <a:t> </a:t>
            </a:r>
            <a:r>
              <a:rPr lang="ru-RU" sz="2600" b="1" dirty="0" err="1"/>
              <a:t>споживання</a:t>
            </a:r>
            <a:r>
              <a:rPr lang="ru-RU" sz="2600" b="1" dirty="0"/>
              <a:t> ГФВ повинен бути </a:t>
            </a:r>
            <a:r>
              <a:rPr lang="ru-RU" sz="2600" b="1" dirty="0" err="1"/>
              <a:t>коректним</a:t>
            </a:r>
            <a:r>
              <a:rPr lang="ru-RU" sz="2600" b="1" dirty="0"/>
              <a:t> і </a:t>
            </a:r>
            <a:r>
              <a:rPr lang="ru-RU" sz="2600" b="1" dirty="0" err="1"/>
              <a:t>адекватним</a:t>
            </a:r>
            <a:r>
              <a:rPr lang="ru-RU" sz="2600" b="1" dirty="0"/>
              <a:t> </a:t>
            </a:r>
            <a:r>
              <a:rPr lang="ru-RU" sz="2600" dirty="0"/>
              <a:t>і </a:t>
            </a:r>
            <a:r>
              <a:rPr lang="ru-RU" sz="2600" dirty="0" err="1"/>
              <a:t>викликати</a:t>
            </a:r>
            <a:r>
              <a:rPr lang="ru-RU" sz="2600" dirty="0"/>
              <a:t> </a:t>
            </a:r>
            <a:r>
              <a:rPr lang="ru-RU" sz="2600" dirty="0" err="1"/>
              <a:t>довіру</a:t>
            </a:r>
            <a:r>
              <a:rPr lang="ru-RU" sz="2600" dirty="0"/>
              <a:t> у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Сторін</a:t>
            </a:r>
            <a:r>
              <a:rPr lang="ru-RU" sz="2600" dirty="0"/>
              <a:t> і структур </a:t>
            </a:r>
            <a:r>
              <a:rPr lang="ru-RU" sz="2600" dirty="0" err="1"/>
              <a:t>Монреальського</a:t>
            </a:r>
            <a:r>
              <a:rPr lang="ru-RU" sz="2600" dirty="0"/>
              <a:t> протоколу</a:t>
            </a:r>
            <a:r>
              <a:rPr lang="en-US" sz="2600" dirty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5608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6609"/>
            <a:ext cx="8229600" cy="1291029"/>
          </a:xfrm>
        </p:spPr>
        <p:txBody>
          <a:bodyPr>
            <a:noAutofit/>
          </a:bodyPr>
          <a:lstStyle/>
          <a:p>
            <a:r>
              <a:rPr lang="ru-RU" sz="3200" dirty="0"/>
              <a:t>Заходи</a:t>
            </a:r>
            <a:r>
              <a:rPr lang="en-US" sz="3200" dirty="0"/>
              <a:t>,</a:t>
            </a:r>
            <a:r>
              <a:rPr lang="ru-RU" sz="3200" dirty="0"/>
              <a:t>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en-US" sz="3200" dirty="0" err="1"/>
              <a:t>p</a:t>
            </a:r>
            <a:r>
              <a:rPr lang="ru-RU" sz="3200" dirty="0" err="1"/>
              <a:t>екомендується</a:t>
            </a:r>
            <a:r>
              <a:rPr lang="ru-RU" sz="3200" dirty="0"/>
              <a:t> </a:t>
            </a: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поряд</a:t>
            </a:r>
            <a:r>
              <a:rPr lang="ru-RU" sz="3200" dirty="0"/>
              <a:t> з </a:t>
            </a:r>
            <a:r>
              <a:rPr lang="ru-RU" sz="3200" dirty="0" err="1"/>
              <a:t>ратифікацією</a:t>
            </a:r>
            <a:r>
              <a:rPr lang="ru-RU" sz="3200" dirty="0"/>
              <a:t> </a:t>
            </a:r>
            <a:r>
              <a:rPr lang="ru-RU" sz="3200" dirty="0" err="1"/>
              <a:t>Кігалійской</a:t>
            </a:r>
            <a:r>
              <a:rPr lang="ru-RU" sz="3200" dirty="0"/>
              <a:t> поправки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7958"/>
            <a:ext cx="8229600" cy="4888206"/>
          </a:xfrm>
        </p:spPr>
        <p:txBody>
          <a:bodyPr>
            <a:noAutofit/>
          </a:bodyPr>
          <a:lstStyle/>
          <a:p>
            <a:endParaRPr lang="ru-RU" sz="1200" dirty="0"/>
          </a:p>
          <a:p>
            <a:r>
              <a:rPr lang="ru-RU" sz="1800" dirty="0" err="1"/>
              <a:t>адаптація</a:t>
            </a:r>
            <a:r>
              <a:rPr lang="ru-RU" sz="1800" dirty="0"/>
              <a:t> </a:t>
            </a:r>
            <a:r>
              <a:rPr lang="ru-RU" sz="1800" dirty="0" err="1"/>
              <a:t>існуючих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прийняття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нормативних</a:t>
            </a:r>
            <a:r>
              <a:rPr lang="ru-RU" sz="1800" dirty="0"/>
              <a:t> </a:t>
            </a:r>
            <a:r>
              <a:rPr lang="ru-RU" sz="1800" dirty="0" err="1"/>
              <a:t>правових</a:t>
            </a:r>
            <a:r>
              <a:rPr lang="ru-RU" sz="1800" dirty="0"/>
              <a:t> </a:t>
            </a:r>
            <a:r>
              <a:rPr lang="ru-RU" sz="1800" dirty="0" err="1"/>
              <a:t>документів</a:t>
            </a:r>
            <a:r>
              <a:rPr lang="ru-RU" sz="1800" dirty="0"/>
              <a:t> в </a:t>
            </a:r>
            <a:r>
              <a:rPr lang="ru-RU" sz="1800" dirty="0" err="1"/>
              <a:t>сфері</a:t>
            </a:r>
            <a:r>
              <a:rPr lang="ru-RU" sz="1800" dirty="0"/>
              <a:t> </a:t>
            </a:r>
            <a:r>
              <a:rPr lang="ru-RU" sz="1800" dirty="0" err="1"/>
              <a:t>поетапного</a:t>
            </a:r>
            <a:r>
              <a:rPr lang="ru-RU" sz="1800" dirty="0"/>
              <a:t> </a:t>
            </a:r>
            <a:r>
              <a:rPr lang="ru-RU" sz="1800" dirty="0" err="1"/>
              <a:t>скорочення</a:t>
            </a:r>
            <a:r>
              <a:rPr lang="ru-RU" sz="1800" dirty="0"/>
              <a:t>  ГФВ;</a:t>
            </a:r>
          </a:p>
          <a:p>
            <a:r>
              <a:rPr lang="ru-RU" sz="1800" dirty="0" err="1"/>
              <a:t>розробка</a:t>
            </a:r>
            <a:r>
              <a:rPr lang="ru-RU" sz="1800" dirty="0"/>
              <a:t> </a:t>
            </a:r>
            <a:r>
              <a:rPr lang="ru-RU" sz="1800" dirty="0" err="1"/>
              <a:t>стратегії</a:t>
            </a:r>
            <a:r>
              <a:rPr lang="ru-RU" sz="1800" dirty="0"/>
              <a:t> </a:t>
            </a:r>
            <a:r>
              <a:rPr lang="ru-RU" sz="1800" dirty="0" err="1"/>
              <a:t>поетапного</a:t>
            </a:r>
            <a:r>
              <a:rPr lang="ru-RU" sz="1800" dirty="0"/>
              <a:t> </a:t>
            </a:r>
            <a:r>
              <a:rPr lang="ru-RU" sz="1800" dirty="0" err="1"/>
              <a:t>скорочення</a:t>
            </a:r>
            <a:r>
              <a:rPr lang="ru-RU" sz="1800" dirty="0"/>
              <a:t> </a:t>
            </a:r>
            <a:r>
              <a:rPr lang="ru-RU" sz="1800" dirty="0" err="1"/>
              <a:t>споживання</a:t>
            </a:r>
            <a:r>
              <a:rPr lang="ru-RU" sz="1800" dirty="0"/>
              <a:t> ГФВ в </a:t>
            </a:r>
            <a:r>
              <a:rPr lang="ru-RU" sz="1800" dirty="0" err="1"/>
              <a:t>Україні</a:t>
            </a:r>
            <a:r>
              <a:rPr lang="ru-RU" sz="1800" dirty="0"/>
              <a:t> на </a:t>
            </a:r>
            <a:r>
              <a:rPr lang="ru-RU" sz="1800" dirty="0" err="1"/>
              <a:t>період</a:t>
            </a:r>
            <a:r>
              <a:rPr lang="ru-RU" sz="1800" dirty="0"/>
              <a:t> до 2036 року;</a:t>
            </a:r>
          </a:p>
          <a:p>
            <a:r>
              <a:rPr lang="ru-RU" sz="1800" dirty="0" err="1"/>
              <a:t>оцінка</a:t>
            </a:r>
            <a:r>
              <a:rPr lang="ru-RU" sz="1800" dirty="0"/>
              <a:t> </a:t>
            </a:r>
            <a:r>
              <a:rPr lang="ru-RU" sz="1800" dirty="0" err="1"/>
              <a:t>поточних</a:t>
            </a:r>
            <a:r>
              <a:rPr lang="ru-RU" sz="1800" dirty="0"/>
              <a:t> і </a:t>
            </a:r>
            <a:r>
              <a:rPr lang="ru-RU" sz="1800" dirty="0" err="1"/>
              <a:t>перспективних</a:t>
            </a:r>
            <a:r>
              <a:rPr lang="ru-RU" sz="1800" dirty="0"/>
              <a:t> </a:t>
            </a:r>
            <a:r>
              <a:rPr lang="ru-RU" sz="1800" dirty="0" err="1"/>
              <a:t>рівнів</a:t>
            </a:r>
            <a:r>
              <a:rPr lang="ru-RU" sz="1800" dirty="0"/>
              <a:t> </a:t>
            </a:r>
            <a:r>
              <a:rPr lang="ru-RU" sz="1800" dirty="0" err="1"/>
              <a:t>споживання</a:t>
            </a:r>
            <a:r>
              <a:rPr lang="ru-RU" sz="1800" dirty="0"/>
              <a:t> ГФВ;</a:t>
            </a:r>
          </a:p>
          <a:p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обізнаності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оснащення</a:t>
            </a:r>
            <a:r>
              <a:rPr lang="ru-RU" sz="1800" dirty="0"/>
              <a:t> </a:t>
            </a:r>
            <a:r>
              <a:rPr lang="ru-RU" sz="1800" dirty="0" err="1"/>
              <a:t>засобами</a:t>
            </a:r>
            <a:r>
              <a:rPr lang="ru-RU" sz="1800" dirty="0"/>
              <a:t> контролю і </a:t>
            </a:r>
            <a:r>
              <a:rPr lang="ru-RU" sz="1800" dirty="0" err="1"/>
              <a:t>навчання</a:t>
            </a:r>
            <a:r>
              <a:rPr lang="ru-RU" sz="1800" dirty="0"/>
              <a:t> </a:t>
            </a:r>
            <a:r>
              <a:rPr lang="ru-RU" sz="1800" dirty="0" err="1"/>
              <a:t>співробітників</a:t>
            </a:r>
            <a:r>
              <a:rPr lang="ru-RU" sz="1800" dirty="0"/>
              <a:t> </a:t>
            </a:r>
            <a:r>
              <a:rPr lang="ru-RU" sz="1800" dirty="0" err="1"/>
              <a:t>правоохоронних</a:t>
            </a:r>
            <a:r>
              <a:rPr lang="ru-RU" sz="1800" dirty="0"/>
              <a:t> і </a:t>
            </a:r>
            <a:r>
              <a:rPr lang="ru-RU" sz="1800" dirty="0" err="1"/>
              <a:t>митних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обов'язкову</a:t>
            </a:r>
            <a:r>
              <a:rPr lang="ru-RU" sz="1800" dirty="0"/>
              <a:t> </a:t>
            </a:r>
            <a:r>
              <a:rPr lang="ru-RU" sz="1800" dirty="0" err="1"/>
              <a:t>звітність</a:t>
            </a:r>
            <a:r>
              <a:rPr lang="ru-RU" sz="1800" dirty="0"/>
              <a:t> </a:t>
            </a:r>
            <a:r>
              <a:rPr lang="ru-RU" sz="1800" dirty="0" err="1"/>
              <a:t>імпортерів</a:t>
            </a:r>
            <a:r>
              <a:rPr lang="ru-RU" sz="1800" dirty="0"/>
              <a:t> і </a:t>
            </a:r>
            <a:r>
              <a:rPr lang="ru-RU" sz="1800" dirty="0" err="1"/>
              <a:t>експортерів</a:t>
            </a:r>
            <a:r>
              <a:rPr lang="ru-RU" sz="1800" dirty="0"/>
              <a:t> ГФВ, </a:t>
            </a:r>
            <a:r>
              <a:rPr lang="ru-RU" sz="1800" dirty="0" err="1"/>
              <a:t>що</a:t>
            </a:r>
            <a:r>
              <a:rPr lang="ru-RU" sz="1800" dirty="0"/>
              <a:t> дозволить </a:t>
            </a:r>
            <a:r>
              <a:rPr lang="ru-RU" sz="1800" dirty="0" err="1"/>
              <a:t>підготувати</a:t>
            </a:r>
            <a:r>
              <a:rPr lang="ru-RU" sz="1800" dirty="0"/>
              <a:t> базу для </a:t>
            </a:r>
            <a:r>
              <a:rPr lang="ru-RU" sz="1800" dirty="0" err="1"/>
              <a:t>майбутньої</a:t>
            </a:r>
            <a:r>
              <a:rPr lang="en-US" sz="1800" dirty="0"/>
              <a:t> </a:t>
            </a:r>
            <a:r>
              <a:rPr lang="ru-RU" sz="1800" dirty="0" err="1"/>
              <a:t>звітності</a:t>
            </a:r>
            <a:r>
              <a:rPr lang="ru-RU" sz="1800" dirty="0"/>
              <a:t> в </a:t>
            </a:r>
            <a:r>
              <a:rPr lang="ru-RU" sz="1800" dirty="0" err="1"/>
              <a:t>Секретаріат</a:t>
            </a:r>
            <a:r>
              <a:rPr lang="ru-RU" sz="1800" dirty="0"/>
              <a:t> по озону в рамках </a:t>
            </a:r>
            <a:r>
              <a:rPr lang="ru-RU" sz="1800" dirty="0" err="1"/>
              <a:t>Статті</a:t>
            </a:r>
            <a:r>
              <a:rPr lang="ru-RU" sz="1800" dirty="0"/>
              <a:t> 7 МП; </a:t>
            </a:r>
          </a:p>
          <a:p>
            <a:r>
              <a:rPr lang="en-US" sz="1800" dirty="0"/>
              <a:t> </a:t>
            </a:r>
            <a:r>
              <a:rPr lang="ru-RU" sz="1800" dirty="0" err="1"/>
              <a:t>впровадження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ліцензування</a:t>
            </a:r>
            <a:r>
              <a:rPr lang="ru-RU" sz="1800" dirty="0"/>
              <a:t> ГФВ, </a:t>
            </a:r>
            <a:r>
              <a:rPr lang="ru-RU" sz="1800" dirty="0" err="1"/>
              <a:t>обов'язкової</a:t>
            </a:r>
            <a:r>
              <a:rPr lang="ru-RU" sz="1800" dirty="0"/>
              <a:t> в рамках </a:t>
            </a:r>
            <a:r>
              <a:rPr lang="ru-RU" sz="1800" dirty="0" err="1"/>
              <a:t>Кігалійской</a:t>
            </a:r>
            <a:r>
              <a:rPr lang="ru-RU" sz="1800" dirty="0"/>
              <a:t> поправки; </a:t>
            </a:r>
          </a:p>
          <a:p>
            <a:r>
              <a:rPr lang="ru-RU" sz="1800" dirty="0"/>
              <a:t>заходи контролю за </a:t>
            </a:r>
            <a:r>
              <a:rPr lang="ru-RU" sz="1800" dirty="0" err="1"/>
              <a:t>викидами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 </a:t>
            </a:r>
            <a:r>
              <a:rPr lang="ru-RU" sz="1800" dirty="0" err="1"/>
              <a:t>перевірка</a:t>
            </a:r>
            <a:r>
              <a:rPr lang="ru-RU" sz="1800" dirty="0"/>
              <a:t> </a:t>
            </a:r>
            <a:r>
              <a:rPr lang="ru-RU" sz="1800" dirty="0" err="1"/>
              <a:t>витоків</a:t>
            </a:r>
            <a:r>
              <a:rPr lang="ru-RU" sz="1800" dirty="0"/>
              <a:t> для </a:t>
            </a:r>
            <a:r>
              <a:rPr lang="ru-RU" sz="1800" dirty="0" err="1"/>
              <a:t>певного</a:t>
            </a:r>
            <a:r>
              <a:rPr lang="ru-RU" sz="1800" dirty="0"/>
              <a:t> виду </a:t>
            </a:r>
            <a:r>
              <a:rPr lang="ru-RU" sz="1800" dirty="0" err="1"/>
              <a:t>обладнання</a:t>
            </a:r>
            <a:r>
              <a:rPr lang="ru-RU" sz="1800" dirty="0"/>
              <a:t>) 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  <a:p>
            <a:endParaRPr lang="ru-RU" sz="16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078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Модели росту </a:t>
            </a:r>
            <a:r>
              <a:rPr lang="ru-RU" dirty="0" err="1"/>
              <a:t>споживання</a:t>
            </a:r>
            <a:r>
              <a:rPr lang="ru-RU" dirty="0"/>
              <a:t> альтернатив ОРР</a:t>
            </a:r>
          </a:p>
        </p:txBody>
      </p:sp>
      <p:pic>
        <p:nvPicPr>
          <p:cNvPr id="4" name="Содержимое 3" descr="Прогноз ГФУ 2030_Templat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43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Продовження</a:t>
            </a:r>
            <a:r>
              <a:rPr lang="ru-RU" dirty="0"/>
              <a:t> таблиц</a:t>
            </a:r>
            <a:r>
              <a:rPr lang="en-US" dirty="0" err="1"/>
              <a:t>i</a:t>
            </a:r>
            <a:endParaRPr lang="ru-RU" dirty="0"/>
          </a:p>
        </p:txBody>
      </p:sp>
      <p:pic>
        <p:nvPicPr>
          <p:cNvPr id="4" name="Содержимое 3" descr="Прогноз ГФУ 2030_Templat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74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923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Глобальные выбросы</vt:lpstr>
      <vt:lpstr>Презентация PowerPoint</vt:lpstr>
      <vt:lpstr>Стаття 2J Після статті 2I Протоколу додати таку статтю: «Стаття 2J: Гідрофторвуглеці </vt:lpstr>
      <vt:lpstr>Базова лінія гідрофторвуглеців (ГФВ)</vt:lpstr>
      <vt:lpstr>Основне завдання для ратифікації Кігалійської попраки</vt:lpstr>
      <vt:lpstr>Заходи, що pекомендується виконати поряд з ратифікацією Кігалійской поправки</vt:lpstr>
      <vt:lpstr>Модели росту споживання альтернатив ОРР</vt:lpstr>
      <vt:lpstr>Продовження таблицi</vt:lpstr>
      <vt:lpstr>Презентация PowerPoint</vt:lpstr>
      <vt:lpstr>Попередня оцiнка</vt:lpstr>
      <vt:lpstr>Сектор пожежогасіння (ГФВ-227ea, ГФВ-125) </vt:lpstr>
      <vt:lpstr>Час «Х» настав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jof</dc:creator>
  <cp:lastModifiedBy>Сергей В. Анашкин</cp:lastModifiedBy>
  <cp:revision>56</cp:revision>
  <dcterms:created xsi:type="dcterms:W3CDTF">2018-10-09T14:18:58Z</dcterms:created>
  <dcterms:modified xsi:type="dcterms:W3CDTF">2019-03-15T04:55:20Z</dcterms:modified>
</cp:coreProperties>
</file>